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60" r:id="rId4"/>
    <p:sldId id="262" r:id="rId5"/>
    <p:sldId id="263" r:id="rId6"/>
    <p:sldId id="264" r:id="rId7"/>
    <p:sldId id="257" r:id="rId8"/>
    <p:sldId id="265" r:id="rId9"/>
    <p:sldId id="258" r:id="rId10"/>
    <p:sldId id="261" r:id="rId11"/>
    <p:sldId id="266" r:id="rId12"/>
    <p:sldId id="25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Sunday, November 13,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Sunday, November 13,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Sunday, November 13,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51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0BF66-9CBA-4890-BC4C-311F7812B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9F12F2-EE05-432F-85F7-F80AC7391C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38CDFC-1E35-48D3-BAF1-DDB20DD12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A77B-30F1-46CB-8A39-5EF33822125B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3666CA-6C2F-475C-B221-BAC16DF2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94EC1A-0AA9-4811-A740-3945950D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231C-4155-473F-AF66-581C81E43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3734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191FAA-1CE0-4B0C-91C4-C76E7E8F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815FA3-2786-4D0C-9E96-C82E00838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48415C-9895-4A11-BE99-3DF03632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A77B-30F1-46CB-8A39-5EF33822125B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7D2F07-0D90-4FDA-B2A8-EC4F3A5AC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3E1AC5-C9B1-412D-98D1-D222AF4C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231C-4155-473F-AF66-581C81E43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908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1EF1B-2789-478A-920F-9C6317B06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7508B2-BAA7-4E70-A703-5B2CD4D62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2D5EBB-A7E4-4F41-B809-07E37EB1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A77B-30F1-46CB-8A39-5EF33822125B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1D12EA-37C2-4785-B318-6AE0B8929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4E556E-E211-4BE3-9639-88EFB100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231C-4155-473F-AF66-581C81E43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705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28FF60-FFA7-4E04-9468-40CDC84B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D009EF-2C7E-4421-B39D-738AEC2AD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38A4F30-FF9B-435D-8969-AC49B4283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89A7DC-7BBA-431D-A95B-2A3D731C8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A77B-30F1-46CB-8A39-5EF33822125B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3AF561-8E93-4722-9F63-36CB055D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06A44F-B089-4FAE-A379-AF20A466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231C-4155-473F-AF66-581C81E43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269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DE3771-3702-4665-96F7-597701769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BCD73C-71E5-41DD-BF7F-BD5C52544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78964C6-F16E-470D-A19D-E336766C2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D22360E-B1EF-4EA2-AE6E-1884C3995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BCBE059-F235-422D-B3DE-03333E2FA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C8CF271-38DA-4BA4-B0B8-30AD217CB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A77B-30F1-46CB-8A39-5EF33822125B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F052F98-F6AD-421E-8CAE-ECFD75F0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154FB3E-5962-4CE1-A115-A735AF9E4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231C-4155-473F-AF66-581C81E43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3831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6981FC-99BD-4FC0-8CFA-BDABFF4F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04755F6-D6E6-454D-96C2-234A6268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A77B-30F1-46CB-8A39-5EF33822125B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06E501-241A-44BC-BE98-126F465A0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2C5A9A-3C06-461B-9B71-8FB0F2921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231C-4155-473F-AF66-581C81E43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491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6D0589F-D560-4510-9111-67D5B9CB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A77B-30F1-46CB-8A39-5EF33822125B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5857F31-78D1-4811-8F4E-2A177455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2E01E14-9B46-4224-9BD3-2E76C98C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231C-4155-473F-AF66-581C81E43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703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4F088C-E64E-4DC0-B1EE-D0A94EF5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5B8505-39ED-409E-9598-FAADE82DC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B3E42B-3580-43FF-9FCA-782E9C8B8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3CA9278-39CE-472B-B6EA-1373DFCF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A77B-30F1-46CB-8A39-5EF33822125B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4203FC-A1BC-45E1-ACF0-0C055C101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6986E0-B2D1-43D2-AC3F-C61169C82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231C-4155-473F-AF66-581C81E43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662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Sunday, November 13,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92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9BD75-6F21-4F35-9E10-32434B5CB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1FE2763-012F-41AB-8CC1-E121556CA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9293CC-6DF8-4B4E-B42B-03EA87B8D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6E5A375-6EBB-4508-BBFE-8A6E2134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A77B-30F1-46CB-8A39-5EF33822125B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3629E06-72D9-42FF-BD7A-AF8626E2E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84DCE8-83AA-4C62-AA87-D119A584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231C-4155-473F-AF66-581C81E43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697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1E3DA-C299-42C1-8529-07A6732F3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2DD6116-FECE-478A-B0FB-4FBDB9618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6018D4-EBE2-4101-9825-B5055B34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A77B-30F1-46CB-8A39-5EF33822125B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C6FC6E-1885-4E6F-B70E-4B1A354A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2716F4-A29E-4BB2-99C9-FCD828E2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231C-4155-473F-AF66-581C81E43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8547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0A69D94-3C7F-49C1-8ADA-AF85908B6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07E8DC9-CD2A-4A58-A960-1A6B03741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3AC410-C5C0-42C1-8CC5-BBF89DE0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A77B-30F1-46CB-8A39-5EF33822125B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CED8F6-4785-4202-A97A-84C3063E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C26C46-F34E-4F62-B9F2-A0F2A8AD9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231C-4155-473F-AF66-581C81E43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059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Sunday, November 13,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Sunday, November 13,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7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Sunday, November 13,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7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Sunday, November 13,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Sunday, November 13,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46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Sunday, November 13,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5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Sunday, November 13,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4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Sunday, November 13, 2022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‹nr.›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2114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08C912B-F5DC-4201-875D-D15EC24F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74035C-7B2C-4ED5-A106-86BE80773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F738BF-ECF9-430F-9DA2-472DFB5BF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2A77B-30F1-46CB-8A39-5EF33822125B}" type="datetimeFigureOut">
              <a:rPr lang="nl-NL" smtClean="0"/>
              <a:t>14-11-2022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A2932B-3D67-4755-A032-2CBB1D6CE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E93DF8-D87A-47F7-9EA3-7FCE6A23B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F231C-4155-473F-AF66-581C81E437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31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kenniscentrum-kjp.nl/scholen/licht-verstandelijke-beperking/#63711cead6b6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FzyuA_xJuM" TargetMode="External"/><Relationship Id="rId2" Type="http://schemas.openxmlformats.org/officeDocument/2006/relationships/hyperlink" Target="https://www.youtube.com/watch?v=dzqc_EMePUA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F292AA-C8DB-4CAA-97C9-456CF8540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oto-effect met gekleurd licht">
            <a:extLst>
              <a:ext uri="{FF2B5EF4-FFF2-40B4-BE49-F238E27FC236}">
                <a16:creationId xmlns:a16="http://schemas.microsoft.com/office/drawing/2014/main" id="{720DDC1C-903F-E922-036C-8F3DEF590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0" r="38285" b="-1"/>
          <a:stretch/>
        </p:blipFill>
        <p:spPr>
          <a:xfrm>
            <a:off x="-1" y="10"/>
            <a:ext cx="45879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2" y="-429"/>
            <a:ext cx="7604097" cy="685757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  <a:alpha val="73000"/>
                </a:schemeClr>
              </a:gs>
              <a:gs pos="100000">
                <a:schemeClr val="accent2"/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901" y="0"/>
            <a:ext cx="7604097" cy="68580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98000">
                <a:schemeClr val="accent2">
                  <a:alpha val="66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99847" y="4355164"/>
            <a:ext cx="7592151" cy="2502836"/>
          </a:xfrm>
          <a:prstGeom prst="rect">
            <a:avLst/>
          </a:prstGeom>
          <a:gradFill>
            <a:gsLst>
              <a:gs pos="22000">
                <a:schemeClr val="accent6">
                  <a:alpha val="39000"/>
                </a:schemeClr>
              </a:gs>
              <a:gs pos="82000">
                <a:schemeClr val="accent5">
                  <a:alpha val="19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56CF5B-1DAD-4912-86B9-FCA733692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704304">
            <a:off x="6080918" y="830588"/>
            <a:ext cx="4998441" cy="4998441"/>
          </a:xfrm>
          <a:prstGeom prst="ellipse">
            <a:avLst/>
          </a:pr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18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67B6B9-5B12-4652-9716-5D7A0913C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425" y="768485"/>
            <a:ext cx="6133656" cy="3169674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solidFill>
                  <a:schemeClr val="bg1"/>
                </a:solidFill>
              </a:rPr>
              <a:t>Kinderen met een verstandelijke beperking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0627DC-9C0F-4DAB-90B8-0C307B05C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2918" y="4793128"/>
            <a:ext cx="5462494" cy="1141157"/>
          </a:xfrm>
        </p:spPr>
        <p:txBody>
          <a:bodyPr>
            <a:normAutofit/>
          </a:bodyPr>
          <a:lstStyle/>
          <a:p>
            <a:pPr algn="r"/>
            <a:endParaRPr 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7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1C48B7D-9314-4781-89CA-7A260ADC1928}"/>
              </a:ext>
            </a:extLst>
          </p:cNvPr>
          <p:cNvSpPr/>
          <p:nvPr/>
        </p:nvSpPr>
        <p:spPr>
          <a:xfrm>
            <a:off x="490537" y="948690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Gebruik korte, enkelvoudige zinnen van ongeveer 5 woorden;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Gebruik gangbare, concrete woorden, maar let erop dat het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 panose="020F0502020204030204"/>
              </a:rPr>
              <a:t>     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niet kinderachtig wordt</a:t>
            </a:r>
            <a:endParaRPr lang="nl-NL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Sluit aan bij het taalgebruik van </a:t>
            </a:r>
            <a:r>
              <a:rPr lang="nl-NL" sz="2000" dirty="0">
                <a:solidFill>
                  <a:prstClr val="black"/>
                </a:solidFill>
                <a:latin typeface="Calibri" panose="020F0502020204030204"/>
              </a:rPr>
              <a:t>het kind 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door zoveel mogelijk dezelfde woorden te gebruiken;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raat rustig en stel één vraag tegelijkertijd.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 panose="020F0502020204030204"/>
              </a:rPr>
              <a:t>G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eef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lang="nl-NL" sz="2000" dirty="0">
                <a:solidFill>
                  <a:prstClr val="black"/>
                </a:solidFill>
                <a:latin typeface="Calibri" panose="020F0502020204030204"/>
              </a:rPr>
              <a:t>het kind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(meer) tijd om te antwoorden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 panose="020F0502020204030204"/>
              </a:rPr>
              <a:t>G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ebruik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geen figuurlijk taalgebruik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kumimoji="0" lang="nl-N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dat non-verbale en verbale informatie overeenkomen;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   Ga na of het kind je begrepen heeft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•    Gebruik visuele ondersteuning, zoals foto’s,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black"/>
                </a:solidFill>
                <a:latin typeface="Calibri" panose="020F0502020204030204"/>
              </a:rPr>
              <a:t>     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tekeningen of</a:t>
            </a:r>
            <a:r>
              <a:rPr lang="nl-NL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pictogrammen.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ABC85AF-5A7B-4D9B-8895-A6690F91A820}"/>
              </a:ext>
            </a:extLst>
          </p:cNvPr>
          <p:cNvSpPr txBox="1"/>
          <p:nvPr/>
        </p:nvSpPr>
        <p:spPr>
          <a:xfrm>
            <a:off x="490537" y="276543"/>
            <a:ext cx="4250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Tips voor communicatie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A6AF692-5E75-450F-9FE4-970F2BDB9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991" y="1347471"/>
            <a:ext cx="3560762" cy="35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2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15BCE7A-F507-483D-8D68-E9A87E425B21}"/>
              </a:ext>
            </a:extLst>
          </p:cNvPr>
          <p:cNvSpPr txBox="1"/>
          <p:nvPr/>
        </p:nvSpPr>
        <p:spPr>
          <a:xfrm>
            <a:off x="514350" y="54299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https://kenniscentrum-kjp.nl/scholen/licht-verstandelijke-beperking/#63711cead6b6a</a:t>
            </a:r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A55A669-C1C2-46AB-AB3C-93BCF08FF6D7}"/>
              </a:ext>
            </a:extLst>
          </p:cNvPr>
          <p:cNvSpPr txBox="1"/>
          <p:nvPr/>
        </p:nvSpPr>
        <p:spPr>
          <a:xfrm>
            <a:off x="466725" y="5029200"/>
            <a:ext cx="3313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Tips voor de praktijk vind je hier:</a:t>
            </a:r>
          </a:p>
        </p:txBody>
      </p:sp>
    </p:spTree>
    <p:extLst>
      <p:ext uri="{BB962C8B-B14F-4D97-AF65-F5344CB8AC3E}">
        <p14:creationId xmlns:p14="http://schemas.microsoft.com/office/powerpoint/2010/main" val="200622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1241B6B-0E26-4348-A35F-97CDE693A6EA}"/>
              </a:ext>
            </a:extLst>
          </p:cNvPr>
          <p:cNvSpPr txBox="1"/>
          <p:nvPr/>
        </p:nvSpPr>
        <p:spPr>
          <a:xfrm>
            <a:off x="3048000" y="3244334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/>
          </a:p>
          <a:p>
            <a:r>
              <a:rPr lang="nl-NL" dirty="0">
                <a:hlinkClick r:id="rId2"/>
              </a:rPr>
              <a:t>https://www.youtube.com/watch?v=dzqc_EMePUA</a:t>
            </a:r>
            <a:endParaRPr lang="nl-NL" dirty="0"/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4C9B344-07FE-4813-9A13-4A5F2ED33778}"/>
              </a:ext>
            </a:extLst>
          </p:cNvPr>
          <p:cNvSpPr/>
          <p:nvPr/>
        </p:nvSpPr>
        <p:spPr>
          <a:xfrm>
            <a:off x="3048000" y="2321004"/>
            <a:ext cx="49516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Ontmoet Veerle: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7A76263-2DAA-46D8-B444-70345CB2687D}"/>
              </a:ext>
            </a:extLst>
          </p:cNvPr>
          <p:cNvSpPr txBox="1"/>
          <p:nvPr/>
        </p:nvSpPr>
        <p:spPr>
          <a:xfrm>
            <a:off x="3048000" y="138445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https://www.youtube.com/watch?v=CFzyuA_xJuM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2467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15426D6-73F2-4BEB-81B8-7D9A96E9BF22}"/>
              </a:ext>
            </a:extLst>
          </p:cNvPr>
          <p:cNvSpPr txBox="1"/>
          <p:nvPr/>
        </p:nvSpPr>
        <p:spPr>
          <a:xfrm>
            <a:off x="985520" y="181957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Cognitieve Beperking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Beperkt in denkvermogen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moeite met abstract denken, op voorstellingsvermogen denken. Het moet concreet in het hier en nu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Beperkt in het oplossen van problemen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minder goed informatie verwerken, problemen met het werkgeheugen, moeite met scheiden van hoofd- en bijzaken, problemen met ophalen van informatie uit het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lange-termijngeheugen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Moeite met leren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Niet vanzelf </a:t>
            </a: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ervaringen gebruiken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 van te leren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Niet vanzelfsprekend transfer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als je iets geleerd hebt in de ene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situatie, dan dit niet automatisch toepassen in een andere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vergelijkbare situatie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Moet je slim zijn om een briljant idee te bedenken? - gezondNU">
            <a:extLst>
              <a:ext uri="{FF2B5EF4-FFF2-40B4-BE49-F238E27FC236}">
                <a16:creationId xmlns:a16="http://schemas.microsoft.com/office/drawing/2014/main" id="{3C497BD7-3C9E-499C-BAEE-8FA04EC97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025" y="525780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F191238-2F09-422C-9399-CF14B45CC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225" y="-1"/>
            <a:ext cx="20383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1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F0F57AF-3DF2-4414-A439-05E60FC14B2B}"/>
              </a:ext>
            </a:extLst>
          </p:cNvPr>
          <p:cNvSpPr txBox="1"/>
          <p:nvPr/>
        </p:nvSpPr>
        <p:spPr>
          <a:xfrm>
            <a:off x="589560" y="856180"/>
            <a:ext cx="4560584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Executieve Functies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8883B50-0532-4E65-BE2E-7BF45C70979A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Eerst denken dan doen wordt Eerst doen dan denken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Moeite met zelfregulatie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Moeite om aandacht goed te richten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Moeite om aandacht vast te houden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Moeite om vooruit te kijken : organiseren en plannen</a:t>
            </a:r>
          </a:p>
          <a:p>
            <a:pPr marL="3429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Moeite met inhibitie: goed reageren op prikkels vanuit de omgeving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 descr="Afbeelding met tekst, tekening&#10;&#10;Automatisch gegenereerde beschrijving">
            <a:extLst>
              <a:ext uri="{FF2B5EF4-FFF2-40B4-BE49-F238E27FC236}">
                <a16:creationId xmlns:a16="http://schemas.microsoft.com/office/drawing/2014/main" id="{7EFE37E8-0BB6-4491-89D6-A6F282E20E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" b="30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6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C2C693E-C48A-4EB0-8263-DE2403478D8B}"/>
              </a:ext>
            </a:extLst>
          </p:cNvPr>
          <p:cNvSpPr txBox="1"/>
          <p:nvPr/>
        </p:nvSpPr>
        <p:spPr>
          <a:xfrm>
            <a:off x="1097280" y="822960"/>
            <a:ext cx="9677906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Sociaal Communicatieve Vaardigheden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Moeite met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Theory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Mind: iets zien vanuit het perspectief van de ander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Moeite met herkenning van gevoelens bij de ander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Moeite met herkenning (en sturen van ) eigen gevoelens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93D1689-94A7-4246-A5EB-90D4ED574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356" y="3205162"/>
            <a:ext cx="5459753" cy="3317558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F2C2CD5-9019-4F25-AFF4-DE0B90B33A14}"/>
              </a:ext>
            </a:extLst>
          </p:cNvPr>
          <p:cNvSpPr txBox="1"/>
          <p:nvPr/>
        </p:nvSpPr>
        <p:spPr>
          <a:xfrm>
            <a:off x="8666109" y="6278880"/>
            <a:ext cx="261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Voorbeeld </a:t>
            </a:r>
            <a:r>
              <a:rPr kumimoji="0" lang="nl-NL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Theory</a:t>
            </a: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Mind</a:t>
            </a:r>
          </a:p>
        </p:txBody>
      </p:sp>
    </p:spTree>
    <p:extLst>
      <p:ext uri="{BB962C8B-B14F-4D97-AF65-F5344CB8AC3E}">
        <p14:creationId xmlns:p14="http://schemas.microsoft.com/office/powerpoint/2010/main" val="10959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DDB325D-D72E-45D0-8583-EA56451B448B}"/>
              </a:ext>
            </a:extLst>
          </p:cNvPr>
          <p:cNvSpPr txBox="1"/>
          <p:nvPr/>
        </p:nvSpPr>
        <p:spPr>
          <a:xfrm>
            <a:off x="152399" y="-257175"/>
            <a:ext cx="113061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  <a:p>
            <a:pPr marL="342900" indent="-342900">
              <a:buAutoNum type="arabicPeriod"/>
            </a:pPr>
            <a:r>
              <a:rPr lang="nl-NL" sz="2400" b="1" dirty="0"/>
              <a:t>Moeite met leren/denken/ onthouden</a:t>
            </a:r>
            <a:r>
              <a:rPr lang="nl-NL" sz="2400" dirty="0"/>
              <a:t>. Kan gaan over theorie maar ook over praktijk, bijvoorbeeld: een logische volgorde bij aankleden.</a:t>
            </a:r>
          </a:p>
          <a:p>
            <a:endParaRPr lang="nl-NL" sz="2400" dirty="0"/>
          </a:p>
          <a:p>
            <a:r>
              <a:rPr lang="nl-NL" sz="2400" dirty="0"/>
              <a:t>2. </a:t>
            </a:r>
            <a:r>
              <a:rPr lang="nl-NL" sz="2400" b="1" dirty="0"/>
              <a:t>Moeite met problemen oplossen</a:t>
            </a:r>
            <a:r>
              <a:rPr lang="nl-NL" sz="2400" dirty="0"/>
              <a:t>. Wat werkt in de ene situatie passen ze niet toe   </a:t>
            </a:r>
          </a:p>
          <a:p>
            <a:r>
              <a:rPr lang="nl-NL" sz="2400" dirty="0"/>
              <a:t>    in de volgende situatie (transfer). Bijv. draaidop van de pindakaas en dop van de   </a:t>
            </a:r>
          </a:p>
          <a:p>
            <a:r>
              <a:rPr lang="nl-NL" sz="2400" dirty="0"/>
              <a:t>    tandpasta. Moeilijk om oplossingen te bedenken als je het niet overziet.</a:t>
            </a:r>
          </a:p>
          <a:p>
            <a:endParaRPr lang="nl-NL" sz="2400" dirty="0"/>
          </a:p>
          <a:p>
            <a:r>
              <a:rPr lang="nl-NL" sz="2400" dirty="0"/>
              <a:t>3</a:t>
            </a:r>
            <a:r>
              <a:rPr lang="nl-NL" sz="2400" b="1" dirty="0"/>
              <a:t>. Moeite met verbanden leggen en redeneren.</a:t>
            </a:r>
            <a:r>
              <a:rPr lang="nl-NL" sz="2400" dirty="0"/>
              <a:t> Bijvoorbeeld: oorzaak gevolg: Als    </a:t>
            </a:r>
          </a:p>
          <a:p>
            <a:r>
              <a:rPr lang="nl-NL" sz="2400" dirty="0"/>
              <a:t>    ik dit doe, gebeurt er dat….</a:t>
            </a:r>
          </a:p>
          <a:p>
            <a:endParaRPr lang="nl-NL" sz="2400" dirty="0"/>
          </a:p>
          <a:p>
            <a:r>
              <a:rPr lang="nl-NL" sz="2400" dirty="0"/>
              <a:t>4. </a:t>
            </a:r>
            <a:r>
              <a:rPr lang="nl-NL" sz="2400" b="1" dirty="0"/>
              <a:t>Moeite met sociale vaardigheden</a:t>
            </a:r>
            <a:r>
              <a:rPr lang="nl-NL" sz="2400" dirty="0"/>
              <a:t>. Vaak gaat het te snel. Plus: onzekerheid.  </a:t>
            </a:r>
          </a:p>
          <a:p>
            <a:r>
              <a:rPr lang="nl-NL" sz="2400" dirty="0"/>
              <a:t>    Kinderen met </a:t>
            </a:r>
            <a:r>
              <a:rPr lang="nl-NL" sz="2400" dirty="0" err="1"/>
              <a:t>lvb</a:t>
            </a:r>
            <a:r>
              <a:rPr lang="nl-NL" sz="2400" dirty="0"/>
              <a:t> vertrouwen vaak te veel op anderen. Laten zich (te) makkelijk </a:t>
            </a:r>
          </a:p>
          <a:p>
            <a:r>
              <a:rPr lang="nl-NL" sz="2400" dirty="0"/>
              <a:t>    beïnvloeden</a:t>
            </a:r>
          </a:p>
          <a:p>
            <a:endParaRPr lang="nl-NL" sz="2400" dirty="0"/>
          </a:p>
          <a:p>
            <a:r>
              <a:rPr lang="nl-NL" sz="2400" dirty="0"/>
              <a:t>5. </a:t>
            </a:r>
            <a:r>
              <a:rPr lang="nl-NL" sz="2400" b="1" dirty="0"/>
              <a:t>Moeite met eerst denken dan doen. Impulsief </a:t>
            </a:r>
          </a:p>
          <a:p>
            <a:endParaRPr lang="nl-NL" sz="2400" b="1" dirty="0"/>
          </a:p>
          <a:p>
            <a:r>
              <a:rPr lang="nl-NL" sz="2400" dirty="0"/>
              <a:t>6. </a:t>
            </a:r>
            <a:r>
              <a:rPr lang="nl-NL" sz="2400" b="1" dirty="0"/>
              <a:t>Moeite met emoties herkennen en reguleren</a:t>
            </a:r>
            <a:r>
              <a:rPr lang="nl-N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47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A132FCB-B5B4-417C-9E11-9813E1104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7614F1-58A8-4F51-BE9E-460C2D12B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88577" y="1839884"/>
            <a:ext cx="8203421" cy="5017687"/>
          </a:xfrm>
          <a:prstGeom prst="rect">
            <a:avLst/>
          </a:prstGeom>
          <a:gradFill>
            <a:gsLst>
              <a:gs pos="0">
                <a:schemeClr val="accent5">
                  <a:alpha val="92000"/>
                </a:schemeClr>
              </a:gs>
              <a:gs pos="100000">
                <a:schemeClr val="accent2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949972-ABE9-4305-8999-ABC76BCA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0">
                <a:schemeClr val="accent5">
                  <a:alpha val="3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88DA713-0090-47EC-86A8-418CBC9AEA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54" b="1547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0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BAC7030-52C4-435D-9710-34D808C11F2B}"/>
              </a:ext>
            </a:extLst>
          </p:cNvPr>
          <p:cNvSpPr txBox="1"/>
          <p:nvPr/>
        </p:nvSpPr>
        <p:spPr>
          <a:xfrm>
            <a:off x="1762125" y="1257300"/>
            <a:ext cx="581941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Een licht verstandelijke beperking:</a:t>
            </a:r>
          </a:p>
          <a:p>
            <a:endParaRPr lang="nl-NL" sz="2400" dirty="0"/>
          </a:p>
          <a:p>
            <a:r>
              <a:rPr lang="nl-NL" sz="2400" dirty="0">
                <a:solidFill>
                  <a:srgbClr val="C00000"/>
                </a:solidFill>
              </a:rPr>
              <a:t>Zie je niet</a:t>
            </a:r>
          </a:p>
          <a:p>
            <a:r>
              <a:rPr lang="nl-NL" sz="2400" dirty="0">
                <a:solidFill>
                  <a:srgbClr val="C00000"/>
                </a:solidFill>
              </a:rPr>
              <a:t>En merk je ook lang niet altijd aan het praten</a:t>
            </a:r>
          </a:p>
          <a:p>
            <a:endParaRPr lang="nl-NL" sz="2400" dirty="0"/>
          </a:p>
          <a:p>
            <a:r>
              <a:rPr lang="nl-NL" sz="2400" dirty="0"/>
              <a:t>Maar merk je wel in gedrag: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Meelopen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Onzeker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Emotioneel heftig reageren</a:t>
            </a:r>
          </a:p>
          <a:p>
            <a:pPr marL="285750" indent="-285750">
              <a:buFontTx/>
              <a:buChar char="-"/>
            </a:pPr>
            <a:r>
              <a:rPr lang="nl-NL" sz="2400" dirty="0"/>
              <a:t>Korte concentratie/ sneller opgeven</a:t>
            </a:r>
          </a:p>
        </p:txBody>
      </p:sp>
    </p:spTree>
    <p:extLst>
      <p:ext uri="{BB962C8B-B14F-4D97-AF65-F5344CB8AC3E}">
        <p14:creationId xmlns:p14="http://schemas.microsoft.com/office/powerpoint/2010/main" val="391371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sher-Price Kassa - Speelgoedkassa | bol.com">
            <a:extLst>
              <a:ext uri="{FF2B5EF4-FFF2-40B4-BE49-F238E27FC236}">
                <a16:creationId xmlns:a16="http://schemas.microsoft.com/office/drawing/2014/main" id="{9C5D557A-E2EE-44B5-9446-48F18CCED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6" y="330517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slaan: links afslaan - YouTube">
            <a:extLst>
              <a:ext uri="{FF2B5EF4-FFF2-40B4-BE49-F238E27FC236}">
                <a16:creationId xmlns:a16="http://schemas.microsoft.com/office/drawing/2014/main" id="{F5635758-64AC-4140-9EB3-62684DEB7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68202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BCFBE8-2330-40C8-9067-C35FAF523E14}"/>
              </a:ext>
            </a:extLst>
          </p:cNvPr>
          <p:cNvSpPr txBox="1"/>
          <p:nvPr/>
        </p:nvSpPr>
        <p:spPr>
          <a:xfrm>
            <a:off x="5177012" y="312688"/>
            <a:ext cx="53160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/>
              <a:t>Alles begint bij bewust waarnemen</a:t>
            </a:r>
          </a:p>
          <a:p>
            <a:pPr algn="ctr"/>
            <a:r>
              <a:rPr lang="nl-NL" sz="2400" dirty="0"/>
              <a:t>En in je brein koppelen</a:t>
            </a:r>
          </a:p>
          <a:p>
            <a:pPr algn="ctr"/>
            <a:endParaRPr lang="nl-NL" sz="2400" dirty="0"/>
          </a:p>
          <a:p>
            <a:pPr algn="ctr"/>
            <a:r>
              <a:rPr lang="nl-NL" sz="2400" dirty="0"/>
              <a:t>Help kinderen met LVB hierbij</a:t>
            </a:r>
          </a:p>
          <a:p>
            <a:pPr algn="ctr"/>
            <a:r>
              <a:rPr lang="nl-NL" sz="2400" dirty="0"/>
              <a:t>Kruip in hun huid en leg uit wat je denkt </a:t>
            </a:r>
          </a:p>
          <a:p>
            <a:pPr algn="ctr"/>
            <a:r>
              <a:rPr lang="nl-NL" sz="2400" dirty="0"/>
              <a:t>dat ze uit zichzelf niet zien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AE8D271-8E59-448B-BC7E-8ACD2266F4C6}"/>
              </a:ext>
            </a:extLst>
          </p:cNvPr>
          <p:cNvSpPr txBox="1"/>
          <p:nvPr/>
        </p:nvSpPr>
        <p:spPr>
          <a:xfrm>
            <a:off x="4933950" y="3429000"/>
            <a:ext cx="67108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dirty="0"/>
              <a:t>Denk na bij alles wat je doet: Welke denkstappen </a:t>
            </a:r>
          </a:p>
          <a:p>
            <a:pPr algn="ctr"/>
            <a:r>
              <a:rPr lang="nl-NL" sz="2400" dirty="0"/>
              <a:t>Moet het kind maken? Doe alles met het kind stapje</a:t>
            </a:r>
          </a:p>
          <a:p>
            <a:pPr algn="ctr"/>
            <a:r>
              <a:rPr lang="nl-NL" sz="2400" dirty="0"/>
              <a:t>Voor stapje met veel herhaling.</a:t>
            </a:r>
          </a:p>
          <a:p>
            <a:pPr algn="ctr"/>
            <a:endParaRPr lang="nl-NL" sz="2400" dirty="0"/>
          </a:p>
          <a:p>
            <a:pPr algn="ctr"/>
            <a:r>
              <a:rPr lang="nl-NL" sz="2400" dirty="0"/>
              <a:t>Laat het kind succes beleven!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EC28014-4DB9-422A-A6F6-6DDA31AF2F3A}"/>
              </a:ext>
            </a:extLst>
          </p:cNvPr>
          <p:cNvSpPr txBox="1"/>
          <p:nvPr/>
        </p:nvSpPr>
        <p:spPr>
          <a:xfrm>
            <a:off x="386080" y="312688"/>
            <a:ext cx="2221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Bij jonge kinderen:</a:t>
            </a:r>
          </a:p>
        </p:txBody>
      </p:sp>
    </p:spTree>
    <p:extLst>
      <p:ext uri="{BB962C8B-B14F-4D97-AF65-F5344CB8AC3E}">
        <p14:creationId xmlns:p14="http://schemas.microsoft.com/office/powerpoint/2010/main" val="172638742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LeftStep">
      <a:dk1>
        <a:srgbClr val="000000"/>
      </a:dk1>
      <a:lt1>
        <a:srgbClr val="FFFFFF"/>
      </a:lt1>
      <a:dk2>
        <a:srgbClr val="213B33"/>
      </a:dk2>
      <a:lt2>
        <a:srgbClr val="E8E3E2"/>
      </a:lt2>
      <a:accent1>
        <a:srgbClr val="4EAFBA"/>
      </a:accent1>
      <a:accent2>
        <a:srgbClr val="4DB392"/>
      </a:accent2>
      <a:accent3>
        <a:srgbClr val="4FB369"/>
      </a:accent3>
      <a:accent4>
        <a:srgbClr val="5DB54E"/>
      </a:accent4>
      <a:accent5>
        <a:srgbClr val="89AA5D"/>
      </a:accent5>
      <a:accent6>
        <a:srgbClr val="A3A546"/>
      </a:accent6>
      <a:hlink>
        <a:srgbClr val="AE7069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Terugblik</Template>
  <TotalTime>1310</TotalTime>
  <Words>589</Words>
  <Application>Microsoft Office PowerPoint</Application>
  <PresentationFormat>Breedbeeld</PresentationFormat>
  <Paragraphs>83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Gill Sans Nova</vt:lpstr>
      <vt:lpstr>GradientRiseVTI</vt:lpstr>
      <vt:lpstr>Kantoorthema</vt:lpstr>
      <vt:lpstr>Kinderen met een verstandelijke beperking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Kinderen met een verstandelijke beperking</dc:title>
  <dc:creator>Laura Beeftink</dc:creator>
  <cp:lastModifiedBy>Laura Beeftink</cp:lastModifiedBy>
  <cp:revision>2</cp:revision>
  <dcterms:created xsi:type="dcterms:W3CDTF">2022-11-13T16:37:51Z</dcterms:created>
  <dcterms:modified xsi:type="dcterms:W3CDTF">2022-11-14T14:28:02Z</dcterms:modified>
</cp:coreProperties>
</file>